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6" r:id="rId12"/>
    <p:sldId id="269" r:id="rId13"/>
    <p:sldId id="286" r:id="rId14"/>
    <p:sldId id="273" r:id="rId15"/>
    <p:sldId id="285" r:id="rId16"/>
    <p:sldId id="267" r:id="rId17"/>
    <p:sldId id="263" r:id="rId18"/>
    <p:sldId id="271" r:id="rId19"/>
    <p:sldId id="290" r:id="rId20"/>
    <p:sldId id="272" r:id="rId21"/>
    <p:sldId id="305" r:id="rId22"/>
    <p:sldId id="275" r:id="rId23"/>
    <p:sldId id="276" r:id="rId24"/>
    <p:sldId id="279" r:id="rId25"/>
    <p:sldId id="281" r:id="rId26"/>
    <p:sldId id="301" r:id="rId27"/>
    <p:sldId id="287" r:id="rId28"/>
    <p:sldId id="299" r:id="rId29"/>
    <p:sldId id="296" r:id="rId30"/>
    <p:sldId id="295" r:id="rId31"/>
    <p:sldId id="274" r:id="rId32"/>
    <p:sldId id="291" r:id="rId33"/>
    <p:sldId id="292" r:id="rId34"/>
    <p:sldId id="300" r:id="rId35"/>
    <p:sldId id="303" r:id="rId36"/>
    <p:sldId id="293" r:id="rId37"/>
    <p:sldId id="268" r:id="rId38"/>
    <p:sldId id="282" r:id="rId39"/>
    <p:sldId id="288" r:id="rId40"/>
    <p:sldId id="28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9.png"/><Relationship Id="rId21" Type="http://schemas.openxmlformats.org/officeDocument/2006/relationships/image" Target="../media/image95.png"/><Relationship Id="rId7" Type="http://schemas.openxmlformats.org/officeDocument/2006/relationships/image" Target="../media/image83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650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5" Type="http://schemas.openxmlformats.org/officeDocument/2006/relationships/image" Target="../media/image81.png"/><Relationship Id="rId15" Type="http://schemas.openxmlformats.org/officeDocument/2006/relationships/image" Target="../media/image89.png"/><Relationship Id="rId10" Type="http://schemas.openxmlformats.org/officeDocument/2006/relationships/image" Target="../media/image77.png"/><Relationship Id="rId19" Type="http://schemas.openxmlformats.org/officeDocument/2006/relationships/image" Target="../media/image93.png"/><Relationship Id="rId4" Type="http://schemas.openxmlformats.org/officeDocument/2006/relationships/image" Target="../media/image80.png"/><Relationship Id="rId9" Type="http://schemas.openxmlformats.org/officeDocument/2006/relationships/image" Target="../media/image78.png"/><Relationship Id="rId14" Type="http://schemas.openxmlformats.org/officeDocument/2006/relationships/image" Target="../media/image8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97.gif"/><Relationship Id="rId7" Type="http://schemas.openxmlformats.org/officeDocument/2006/relationships/image" Target="../media/image77.png"/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11" Type="http://schemas.openxmlformats.org/officeDocument/2006/relationships/image" Target="../media/image88.png"/><Relationship Id="rId5" Type="http://schemas.openxmlformats.org/officeDocument/2006/relationships/image" Target="../media/image84.png"/><Relationship Id="rId10" Type="http://schemas.openxmlformats.org/officeDocument/2006/relationships/image" Target="../media/image87.png"/><Relationship Id="rId4" Type="http://schemas.openxmlformats.org/officeDocument/2006/relationships/image" Target="../media/image98.png"/><Relationship Id="rId9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5" Type="http://schemas.openxmlformats.org/officeDocument/2006/relationships/image" Target="../media/image104.png"/><Relationship Id="rId4" Type="http://schemas.openxmlformats.org/officeDocument/2006/relationships/image" Target="../media/image10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jpe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slide" Target="slide40.xml"/><Relationship Id="rId3" Type="http://schemas.openxmlformats.org/officeDocument/2006/relationships/slide" Target="slide26.xml"/><Relationship Id="rId7" Type="http://schemas.openxmlformats.org/officeDocument/2006/relationships/slide" Target="slide32.xml"/><Relationship Id="rId12" Type="http://schemas.openxmlformats.org/officeDocument/2006/relationships/slide" Target="slide39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1.xml"/><Relationship Id="rId5" Type="http://schemas.openxmlformats.org/officeDocument/2006/relationships/slide" Target="slide27.xml"/><Relationship Id="rId15" Type="http://schemas.openxmlformats.org/officeDocument/2006/relationships/image" Target="../media/image1050.png"/><Relationship Id="rId10" Type="http://schemas.openxmlformats.org/officeDocument/2006/relationships/slide" Target="slide36.xml"/><Relationship Id="rId4" Type="http://schemas.openxmlformats.org/officeDocument/2006/relationships/slide" Target="slide28.xml"/><Relationship Id="rId9" Type="http://schemas.openxmlformats.org/officeDocument/2006/relationships/slide" Target="slide35.xml"/><Relationship Id="rId14" Type="http://schemas.openxmlformats.org/officeDocument/2006/relationships/slide" Target="slide3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7.png"/><Relationship Id="rId7" Type="http://schemas.openxmlformats.org/officeDocument/2006/relationships/image" Target="../media/image1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39.png"/><Relationship Id="rId7" Type="http://schemas.openxmlformats.org/officeDocument/2006/relationships/image" Target="../media/image6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7" Type="http://schemas.openxmlformats.org/officeDocument/2006/relationships/image" Target="../media/image14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142.png"/><Relationship Id="rId10" Type="http://schemas.openxmlformats.org/officeDocument/2006/relationships/image" Target="../media/image75.png"/><Relationship Id="rId4" Type="http://schemas.openxmlformats.org/officeDocument/2006/relationships/image" Target="../media/image260.pn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5.png"/><Relationship Id="rId7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670.png"/><Relationship Id="rId7" Type="http://schemas.openxmlformats.org/officeDocument/2006/relationships/image" Target="../media/image77.png"/><Relationship Id="rId12" Type="http://schemas.openxmlformats.org/officeDocument/2006/relationships/image" Target="../media/image89.png"/><Relationship Id="rId2" Type="http://schemas.openxmlformats.org/officeDocument/2006/relationships/image" Target="../media/image183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11" Type="http://schemas.openxmlformats.org/officeDocument/2006/relationships/image" Target="../media/image88.png"/><Relationship Id="rId5" Type="http://schemas.openxmlformats.org/officeDocument/2006/relationships/image" Target="../media/image84.png"/><Relationship Id="rId10" Type="http://schemas.openxmlformats.org/officeDocument/2006/relationships/image" Target="../media/image87.png"/><Relationship Id="rId4" Type="http://schemas.openxmlformats.org/officeDocument/2006/relationships/image" Target="../media/image184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emf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3" Type="http://schemas.openxmlformats.org/officeDocument/2006/relationships/image" Target="../media/image55.png"/><Relationship Id="rId7" Type="http://schemas.openxmlformats.org/officeDocument/2006/relationships/image" Target="../media/image54.png"/><Relationship Id="rId12" Type="http://schemas.openxmlformats.org/officeDocument/2006/relationships/image" Target="../media/image56.png"/><Relationship Id="rId17" Type="http://schemas.openxmlformats.org/officeDocument/2006/relationships/image" Target="../media/image59.png"/><Relationship Id="rId2" Type="http://schemas.openxmlformats.org/officeDocument/2006/relationships/image" Target="../media/image50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29.png"/><Relationship Id="rId5" Type="http://schemas.openxmlformats.org/officeDocument/2006/relationships/image" Target="../media/image52.png"/><Relationship Id="rId15" Type="http://schemas.openxmlformats.org/officeDocument/2006/relationships/image" Target="../media/image57.png"/><Relationship Id="rId10" Type="http://schemas.openxmlformats.org/officeDocument/2006/relationships/image" Target="../media/image28.png"/><Relationship Id="rId4" Type="http://schemas.openxmlformats.org/officeDocument/2006/relationships/image" Target="../media/image51.png"/><Relationship Id="rId9" Type="http://schemas.openxmlformats.org/officeDocument/2006/relationships/image" Target="../media/image26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  <a:blipFill>
                <a:blip r:embed="rId2"/>
                <a:stretch>
                  <a:fillRect l="-1510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4377" y="5474942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00" y="5474942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47" y="5885053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990" y="6527931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527333" y="3175213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1588" y="96965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57995" y="3112644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1566800" y="2111114"/>
            <a:ext cx="8508040" cy="3280008"/>
            <a:chOff x="1566800" y="2111114"/>
            <a:chExt cx="850804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362588" y="2496197"/>
              <a:ext cx="4567263" cy="231534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found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2062370" y="5077012"/>
              <a:ext cx="28651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(Duan and Wang, </a:t>
              </a:r>
              <a:r>
                <a:rPr lang="en-US" sz="1200" i="1" dirty="0">
                  <a:latin typeface="Lucida grande" panose="020B0502040204020203"/>
                </a:rPr>
                <a:t>JCP, </a:t>
              </a:r>
              <a:r>
                <a:rPr lang="en-US" sz="1200" dirty="0">
                  <a:latin typeface="Lucida grande" panose="020B0502040204020203"/>
                </a:rPr>
                <a:t>2020</a:t>
              </a:r>
              <a:r>
                <a:rPr lang="en-US" sz="1200" i="1" dirty="0">
                  <a:latin typeface="Lucida grande" panose="020B0502040204020203"/>
                </a:rPr>
                <a:t>)</a:t>
              </a:r>
              <a:endParaRPr lang="en-US" sz="1200" dirty="0">
                <a:latin typeface="Lucida grande" panose="020B0502040204020203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and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388943" y="237909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06233" y="3429000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06232" y="4480404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insensitive to charge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524210" y="3240118"/>
            <a:ext cx="6461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3002610" y="1713197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98E5AC-AD3E-C19F-5F09-26102F5FEA43}"/>
              </a:ext>
            </a:extLst>
          </p:cNvPr>
          <p:cNvSpPr/>
          <p:nvPr/>
        </p:nvSpPr>
        <p:spPr>
          <a:xfrm>
            <a:off x="3696164" y="3464945"/>
            <a:ext cx="422685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Criteria of </a:t>
            </a:r>
            <a:r>
              <a:rPr lang="en-US" dirty="0" err="1"/>
              <a:t>phi_p</a:t>
            </a:r>
            <a:r>
              <a:rPr lang="en-US" dirty="0"/>
              <a:t> = 0.5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58477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184" y="2830491"/>
            <a:ext cx="1136263" cy="4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687676" y="1660919"/>
            <a:ext cx="6520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0085" y="3006044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29670" y="4819321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401829" y="1829983"/>
            <a:ext cx="8514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 Graining NFH at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7392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344" y="2432813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84832" y="2294572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22957" y="2294572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50355" y="2304663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34010FB-BED6-2C13-9052-618B9F1E480F}"/>
              </a:ext>
            </a:extLst>
          </p:cNvPr>
          <p:cNvSpPr txBox="1"/>
          <p:nvPr/>
        </p:nvSpPr>
        <p:spPr>
          <a:xfrm>
            <a:off x="7566894" y="4191601"/>
            <a:ext cx="4376564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Chain collapse from screening facilitates further collapse by lowering effective grafting density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80705" y="2105476"/>
            <a:ext cx="32864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form to locally balance competing interactions.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These conformations are exclusive to polyelectrolyte brushes.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30504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986582" y="5022058"/>
            <a:ext cx="32054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caused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4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986582" y="2463360"/>
            <a:ext cx="32662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should serve to validate our results experimentally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521220" y="179181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 SCFT considering the coupling of polymer elasticity, Flory-Huggins interactions, electrostatics, and local incompressibility. Using this theory, we have concluded the following: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6D7C5E-258D-52CF-38A7-946B0380ED94}"/>
              </a:ext>
            </a:extLst>
          </p:cNvPr>
          <p:cNvSpPr/>
          <p:nvPr/>
        </p:nvSpPr>
        <p:spPr>
          <a:xfrm>
            <a:off x="4035352" y="2954317"/>
            <a:ext cx="3609975" cy="1266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words?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7415166" y="1747415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6096000" y="2969757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75BBE-486D-CA3F-B2E2-FFDEC3EB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65" y="3890625"/>
            <a:ext cx="3686569" cy="286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6368169" y="2029985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75BBE-486D-CA3F-B2E2-FFDEC3EB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715" y="2878468"/>
            <a:ext cx="3686569" cy="286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5951983" y="4288792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713015" y="3876222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24084" y="4189911"/>
            <a:ext cx="2317056" cy="2231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B6F3B6-FAD7-731C-CA53-9D0379C66C5A}"/>
              </a:ext>
            </a:extLst>
          </p:cNvPr>
          <p:cNvSpPr/>
          <p:nvPr/>
        </p:nvSpPr>
        <p:spPr>
          <a:xfrm>
            <a:off x="7734440" y="5029062"/>
            <a:ext cx="2317056" cy="78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more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D9C43D-3A2B-A326-C910-997FE323F154}"/>
              </a:ext>
            </a:extLst>
          </p:cNvPr>
          <p:cNvSpPr/>
          <p:nvPr/>
        </p:nvSpPr>
        <p:spPr>
          <a:xfrm>
            <a:off x="8497058" y="2526266"/>
            <a:ext cx="2317056" cy="78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more 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191736" cy="683155"/>
            <a:chOff x="2787794" y="3834965"/>
            <a:chExt cx="7084134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043904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23943" y="1714761"/>
            <a:ext cx="6217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0FFC-D270-46ED-8A72-CACA8B7B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0" y="2500731"/>
            <a:ext cx="1953861" cy="520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C9127-B868-7418-F405-FF2C724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73" y="2458687"/>
            <a:ext cx="2260004" cy="5185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5315" y="3206872"/>
            <a:ext cx="2676413" cy="510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72308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60372" y="2074418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0153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02674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651570" y="1765461"/>
            <a:ext cx="7875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3807" y="2587368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8119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5065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4363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5054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0103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993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10975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2490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569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5652</TotalTime>
  <Words>1914</Words>
  <Application>Microsoft Office PowerPoint</Application>
  <PresentationFormat>Widescreen</PresentationFormat>
  <Paragraphs>456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</vt:lpstr>
      <vt:lpstr>Outline</vt:lpstr>
      <vt:lpstr>Coarse Graining NFH at pH 2.4</vt:lpstr>
      <vt:lpstr>Cooperative Collapse of the Dilute Phase</vt:lpstr>
      <vt:lpstr>Summary</vt:lpstr>
      <vt:lpstr>Outline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227</cp:revision>
  <dcterms:created xsi:type="dcterms:W3CDTF">2022-03-28T18:43:16Z</dcterms:created>
  <dcterms:modified xsi:type="dcterms:W3CDTF">2022-09-08T17:52:19Z</dcterms:modified>
</cp:coreProperties>
</file>